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415918D-5737-4C70-A243-DCE59791F4A3}" type="datetimeFigureOut">
              <a:rPr lang="es-MX" smtClean="0"/>
              <a:pPr/>
              <a:t>22/03/2013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782133B-B4FA-4CDF-9397-9FD49FC95BD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1357298"/>
            <a:ext cx="8358246" cy="2714644"/>
          </a:xfrm>
        </p:spPr>
        <p:txBody>
          <a:bodyPr/>
          <a:lstStyle/>
          <a:p>
            <a:pPr algn="ctr"/>
            <a:r>
              <a:rPr lang="es-MX" sz="6000" u="sng" dirty="0" smtClean="0"/>
              <a:t/>
            </a:r>
            <a:br>
              <a:rPr lang="es-MX" sz="6000" u="sng" dirty="0" smtClean="0"/>
            </a:br>
            <a:r>
              <a:rPr lang="es-MX" sz="6600" u="sng" dirty="0" smtClean="0"/>
              <a:t>CONCEPTUALIZACION</a:t>
            </a:r>
            <a:br>
              <a:rPr lang="es-MX" sz="6600" u="sng" dirty="0" smtClean="0"/>
            </a:br>
            <a:r>
              <a:rPr lang="es-MX" sz="6600" u="sng" dirty="0" smtClean="0"/>
              <a:t>bioquímica</a:t>
            </a:r>
            <a:endParaRPr lang="es-MX" sz="6600" u="sn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42852"/>
            <a:ext cx="4000528" cy="6572296"/>
          </a:xfrm>
        </p:spPr>
        <p:txBody>
          <a:bodyPr>
            <a:normAutofit/>
          </a:bodyPr>
          <a:lstStyle/>
          <a:p>
            <a:r>
              <a:rPr lang="es-MX" b="1" u="sng" dirty="0" smtClean="0"/>
              <a:t>ATOMO</a:t>
            </a:r>
          </a:p>
          <a:p>
            <a:pPr algn="just">
              <a:buNone/>
            </a:pPr>
            <a:r>
              <a:rPr lang="es-MX" dirty="0" smtClean="0"/>
              <a:t>    </a:t>
            </a:r>
            <a:r>
              <a:rPr lang="es-MX" sz="2800" dirty="0" smtClean="0"/>
              <a:t>Unidad mas pequeña de un elemento químico mantiene sus propiedades y que no es posible dividir</a:t>
            </a:r>
            <a:endParaRPr lang="es-MX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endParaRPr lang="es-MX" u="sng" dirty="0" smtClean="0"/>
          </a:p>
          <a:p>
            <a:pPr algn="just">
              <a:buNone/>
            </a:pPr>
            <a:endParaRPr lang="es-MX" u="sng" dirty="0" smtClean="0"/>
          </a:p>
          <a:p>
            <a:pPr algn="just"/>
            <a:endParaRPr lang="es-MX" dirty="0" smtClean="0"/>
          </a:p>
          <a:p>
            <a:pPr algn="just">
              <a:buNone/>
            </a:pPr>
            <a:endParaRPr lang="es-MX" u="sng" dirty="0" smtClean="0"/>
          </a:p>
        </p:txBody>
      </p:sp>
      <p:pic>
        <p:nvPicPr>
          <p:cNvPr id="4" name="3 Imagen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3786190"/>
            <a:ext cx="3500462" cy="2571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4786314" y="285704"/>
            <a:ext cx="4000528" cy="65722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kumimoji="0" lang="es-MX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MOLECULA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es-MX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s-MX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Partícula formada de un conjunto de átomos covalentes o metálicos y esta formados por dos o mas átomos. </a:t>
            </a: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endParaRPr kumimoji="0" lang="es-MX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s-MX" sz="30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5 Imagen" descr="Molecula de agu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3714752"/>
            <a:ext cx="3053959" cy="2571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214290"/>
            <a:ext cx="8043890" cy="6141270"/>
          </a:xfrm>
        </p:spPr>
        <p:txBody>
          <a:bodyPr>
            <a:normAutofit lnSpcReduction="10000"/>
          </a:bodyPr>
          <a:lstStyle/>
          <a:p>
            <a:pPr algn="ctr"/>
            <a:r>
              <a:rPr lang="es-MX" sz="3200" b="1" u="sng" dirty="0" smtClean="0"/>
              <a:t>ELEMENTOS PRIMARIOS</a:t>
            </a:r>
          </a:p>
          <a:p>
            <a:pPr algn="ctr">
              <a:buNone/>
            </a:pPr>
            <a:endParaRPr lang="es-MX" sz="3200" b="1" u="sng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2800" b="1" dirty="0" smtClean="0">
                <a:solidFill>
                  <a:srgbClr val="FF0000"/>
                </a:solidFill>
              </a:rPr>
              <a:t>Carbono</a:t>
            </a:r>
            <a:r>
              <a:rPr lang="es-MX" sz="2800" dirty="0" smtClean="0"/>
              <a:t>: Aparece en todas Ias moléculas orgánicas.</a:t>
            </a:r>
          </a:p>
          <a:p>
            <a:pPr algn="just">
              <a:buNone/>
            </a:pPr>
            <a:endParaRPr lang="es-MX" sz="28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2800" dirty="0" smtClean="0">
                <a:solidFill>
                  <a:srgbClr val="FF0000"/>
                </a:solidFill>
              </a:rPr>
              <a:t>Hidrogeno</a:t>
            </a:r>
            <a:r>
              <a:rPr lang="es-MX" sz="2800" dirty="0" smtClean="0"/>
              <a:t>: Causante de Ia </a:t>
            </a:r>
            <a:r>
              <a:rPr lang="es-MX" sz="2800" dirty="0" smtClean="0"/>
              <a:t>combustión </a:t>
            </a:r>
            <a:r>
              <a:rPr lang="es-MX" sz="2800" dirty="0" smtClean="0"/>
              <a:t>y produce </a:t>
            </a:r>
            <a:r>
              <a:rPr lang="es-MX" sz="2800" dirty="0" err="1" smtClean="0"/>
              <a:t>energia</a:t>
            </a:r>
            <a:r>
              <a:rPr lang="es-MX" sz="2800" dirty="0" smtClean="0"/>
              <a:t> aI cuerpo.</a:t>
            </a:r>
          </a:p>
          <a:p>
            <a:pPr algn="just">
              <a:buNone/>
            </a:pPr>
            <a:endParaRPr lang="es-MX" sz="28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2800" dirty="0" smtClean="0">
                <a:solidFill>
                  <a:srgbClr val="FF0000"/>
                </a:solidFill>
              </a:rPr>
              <a:t>Oxigeno</a:t>
            </a:r>
            <a:r>
              <a:rPr lang="es-MX" sz="2800" dirty="0" smtClean="0"/>
              <a:t>: Forma grupos </a:t>
            </a:r>
            <a:r>
              <a:rPr lang="es-MX" sz="2800" dirty="0" smtClean="0"/>
              <a:t>funcionales </a:t>
            </a:r>
            <a:r>
              <a:rPr lang="es-MX" sz="2800" dirty="0" smtClean="0"/>
              <a:t>con otros </a:t>
            </a:r>
            <a:r>
              <a:rPr lang="es-MX" sz="2800" dirty="0" smtClean="0"/>
              <a:t>elementos químicos.</a:t>
            </a:r>
            <a:endParaRPr lang="es-MX" sz="2800" dirty="0" smtClean="0"/>
          </a:p>
          <a:p>
            <a:pPr algn="just">
              <a:buNone/>
            </a:pPr>
            <a:endParaRPr lang="es-MX" sz="28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2800" dirty="0" smtClean="0">
                <a:solidFill>
                  <a:srgbClr val="FF0000"/>
                </a:solidFill>
              </a:rPr>
              <a:t>Nitrógeno</a:t>
            </a:r>
            <a:r>
              <a:rPr lang="es-MX" sz="2800" dirty="0" smtClean="0"/>
              <a:t>: </a:t>
            </a:r>
            <a:r>
              <a:rPr lang="es-MX" sz="2800" dirty="0" smtClean="0"/>
              <a:t>Presente en </a:t>
            </a:r>
            <a:r>
              <a:rPr lang="es-MX" sz="2800" dirty="0" smtClean="0"/>
              <a:t>proteínas ,Lípidos </a:t>
            </a:r>
            <a:r>
              <a:rPr lang="es-MX" sz="2800" dirty="0" smtClean="0"/>
              <a:t>y </a:t>
            </a:r>
            <a:r>
              <a:rPr lang="es-MX" sz="2800" dirty="0" smtClean="0"/>
              <a:t>ácidos nucleídos.</a:t>
            </a:r>
            <a:endParaRPr lang="es-MX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0"/>
            <a:ext cx="8043890" cy="6355560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" pitchFamily="2" charset="2"/>
              <a:buChar char="§"/>
            </a:pPr>
            <a:endParaRPr lang="es-MX" sz="3200" b="1" u="sng" dirty="0" smtClean="0"/>
          </a:p>
          <a:p>
            <a:pPr algn="ctr">
              <a:buFont typeface="Wingdings" pitchFamily="2" charset="2"/>
              <a:buChar char="§"/>
            </a:pPr>
            <a:r>
              <a:rPr lang="es-MX" sz="3800" b="1" u="sng" dirty="0" smtClean="0"/>
              <a:t>ELEMENTOS SECUNDARIOS</a:t>
            </a:r>
          </a:p>
          <a:p>
            <a:pPr algn="ctr">
              <a:buNone/>
            </a:pPr>
            <a:endParaRPr lang="es-MX" sz="3200" b="1" u="sng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3200" dirty="0" smtClean="0">
                <a:solidFill>
                  <a:srgbClr val="FF0000"/>
                </a:solidFill>
              </a:rPr>
              <a:t>Azufre</a:t>
            </a:r>
            <a:r>
              <a:rPr lang="es-MX" sz="3200" dirty="0" smtClean="0"/>
              <a:t>: </a:t>
            </a:r>
            <a:r>
              <a:rPr lang="es-MX" sz="3200" dirty="0" smtClean="0"/>
              <a:t>Es parte de Ios </a:t>
            </a:r>
            <a:r>
              <a:rPr lang="es-MX" sz="3200" dirty="0" smtClean="0"/>
              <a:t>aminoácidos </a:t>
            </a:r>
            <a:r>
              <a:rPr lang="es-MX" sz="3200" dirty="0" smtClean="0"/>
              <a:t>,cisterna y meionita.</a:t>
            </a:r>
          </a:p>
          <a:p>
            <a:pPr algn="just">
              <a:buNone/>
            </a:pPr>
            <a:endParaRPr lang="es-MX" sz="32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3200" dirty="0" smtClean="0">
                <a:solidFill>
                  <a:srgbClr val="FF0000"/>
                </a:solidFill>
              </a:rPr>
              <a:t>Fosforo</a:t>
            </a:r>
            <a:r>
              <a:rPr lang="es-MX" sz="3200" dirty="0" smtClean="0"/>
              <a:t>: Parte de Ios neucIotidos ,fosfoIipidos y </a:t>
            </a:r>
            <a:r>
              <a:rPr lang="es-MX" sz="3200" dirty="0" smtClean="0"/>
              <a:t>actúa </a:t>
            </a:r>
            <a:r>
              <a:rPr lang="es-MX" sz="3200" dirty="0" smtClean="0"/>
              <a:t>como </a:t>
            </a:r>
            <a:r>
              <a:rPr lang="es-MX" sz="3200" dirty="0" smtClean="0"/>
              <a:t>catalizador.</a:t>
            </a:r>
            <a:endParaRPr lang="es-MX" sz="3200" dirty="0" smtClean="0"/>
          </a:p>
          <a:p>
            <a:pPr algn="just">
              <a:buNone/>
            </a:pPr>
            <a:endParaRPr lang="es-MX" sz="32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3200" dirty="0" smtClean="0">
                <a:solidFill>
                  <a:srgbClr val="FF0000"/>
                </a:solidFill>
              </a:rPr>
              <a:t>Magnesio</a:t>
            </a:r>
            <a:r>
              <a:rPr lang="es-MX" sz="3200" dirty="0" smtClean="0"/>
              <a:t>: </a:t>
            </a:r>
            <a:r>
              <a:rPr lang="es-MX" sz="3200" dirty="0" smtClean="0"/>
              <a:t>Átomo </a:t>
            </a:r>
            <a:r>
              <a:rPr lang="es-MX" sz="3200" dirty="0" smtClean="0"/>
              <a:t>integrante de </a:t>
            </a:r>
            <a:r>
              <a:rPr lang="es-MX" sz="3200" dirty="0" smtClean="0"/>
              <a:t>clorofila ,actúa </a:t>
            </a:r>
            <a:r>
              <a:rPr lang="es-MX" sz="3200" dirty="0" smtClean="0"/>
              <a:t>como </a:t>
            </a:r>
            <a:r>
              <a:rPr lang="es-MX" sz="3200" dirty="0" smtClean="0"/>
              <a:t>catalizador.</a:t>
            </a:r>
            <a:endParaRPr lang="es-MX" sz="3200" dirty="0" smtClean="0"/>
          </a:p>
          <a:p>
            <a:pPr algn="just">
              <a:buNone/>
            </a:pPr>
            <a:endParaRPr lang="es-MX" sz="3200" dirty="0" smtClean="0"/>
          </a:p>
          <a:p>
            <a:pPr algn="just">
              <a:buFont typeface="Wingdings" pitchFamily="2" charset="2"/>
              <a:buChar char="ü"/>
            </a:pPr>
            <a:r>
              <a:rPr lang="es-MX" sz="3200" dirty="0" smtClean="0">
                <a:solidFill>
                  <a:srgbClr val="FF0000"/>
                </a:solidFill>
              </a:rPr>
              <a:t>Calcio</a:t>
            </a:r>
            <a:r>
              <a:rPr lang="es-MX" sz="3200" dirty="0" smtClean="0"/>
              <a:t>: </a:t>
            </a:r>
            <a:r>
              <a:rPr lang="es-MX" sz="3200" dirty="0" smtClean="0"/>
              <a:t>Componentes de estructuras </a:t>
            </a:r>
            <a:r>
              <a:rPr lang="es-MX" sz="3200" dirty="0" smtClean="0"/>
              <a:t>esqueléticas </a:t>
            </a:r>
            <a:r>
              <a:rPr lang="es-MX" sz="3200" dirty="0" smtClean="0"/>
              <a:t>,presente en </a:t>
            </a:r>
            <a:r>
              <a:rPr lang="es-MX" sz="3200" dirty="0" smtClean="0"/>
              <a:t>coagulación sanguíneas </a:t>
            </a:r>
            <a:r>
              <a:rPr lang="es-MX" sz="3200" dirty="0" smtClean="0"/>
              <a:t>y contracción.</a:t>
            </a:r>
            <a:endParaRPr lang="es-MX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285728"/>
            <a:ext cx="7972452" cy="614366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MX" dirty="0" smtClean="0">
                <a:solidFill>
                  <a:srgbClr val="FF0000"/>
                </a:solidFill>
              </a:rPr>
              <a:t>Sodio:</a:t>
            </a:r>
            <a:r>
              <a:rPr lang="es-MX" dirty="0" smtClean="0"/>
              <a:t> </a:t>
            </a:r>
            <a:r>
              <a:rPr lang="es-MX" dirty="0" smtClean="0"/>
              <a:t>Catión </a:t>
            </a:r>
            <a:r>
              <a:rPr lang="es-MX" dirty="0" smtClean="0"/>
              <a:t>abundante en eI </a:t>
            </a:r>
            <a:r>
              <a:rPr lang="es-MX" dirty="0" smtClean="0"/>
              <a:t>Liquido extracelular.</a:t>
            </a: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Font typeface="Wingdings" pitchFamily="2" charset="2"/>
              <a:buChar char="ü"/>
            </a:pPr>
            <a:r>
              <a:rPr lang="es-MX" dirty="0" smtClean="0">
                <a:solidFill>
                  <a:srgbClr val="FF0000"/>
                </a:solidFill>
              </a:rPr>
              <a:t>Potasio</a:t>
            </a:r>
            <a:r>
              <a:rPr lang="es-MX" dirty="0" smtClean="0"/>
              <a:t>: </a:t>
            </a:r>
            <a:r>
              <a:rPr lang="es-MX" dirty="0" smtClean="0"/>
              <a:t>Catión </a:t>
            </a:r>
            <a:r>
              <a:rPr lang="es-MX" dirty="0" smtClean="0"/>
              <a:t>importante en eI </a:t>
            </a:r>
            <a:r>
              <a:rPr lang="es-MX" dirty="0" smtClean="0"/>
              <a:t>interior </a:t>
            </a:r>
            <a:r>
              <a:rPr lang="es-MX" dirty="0" smtClean="0"/>
              <a:t>de Ia ceIuIa .</a:t>
            </a:r>
          </a:p>
          <a:p>
            <a:pPr>
              <a:buNone/>
            </a:pPr>
            <a:endParaRPr lang="es-MX" dirty="0" smtClean="0"/>
          </a:p>
          <a:p>
            <a:pPr>
              <a:buFont typeface="Wingdings" pitchFamily="2" charset="2"/>
              <a:buChar char="ü"/>
            </a:pPr>
            <a:r>
              <a:rPr lang="es-MX" dirty="0" smtClean="0">
                <a:solidFill>
                  <a:srgbClr val="FF0000"/>
                </a:solidFill>
              </a:rPr>
              <a:t>Cloro</a:t>
            </a:r>
            <a:r>
              <a:rPr lang="es-MX" dirty="0" smtClean="0"/>
              <a:t>: Participa en Ia transmisión deI impulso nervioso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357166"/>
            <a:ext cx="8043890" cy="5998394"/>
          </a:xfrm>
        </p:spPr>
        <p:txBody>
          <a:bodyPr>
            <a:normAutofit/>
          </a:bodyPr>
          <a:lstStyle/>
          <a:p>
            <a:pPr algn="ctr"/>
            <a:r>
              <a:rPr lang="es-MX" sz="3600" u="sng" dirty="0" smtClean="0"/>
              <a:t>CUERPO COMPUESTO </a:t>
            </a:r>
          </a:p>
          <a:p>
            <a:pPr algn="just">
              <a:buNone/>
            </a:pPr>
            <a:r>
              <a:rPr lang="es-MX" sz="3600" dirty="0" smtClean="0"/>
              <a:t>    </a:t>
            </a:r>
          </a:p>
          <a:p>
            <a:pPr algn="just">
              <a:buNone/>
            </a:pPr>
            <a:r>
              <a:rPr lang="es-MX" sz="3600" dirty="0" smtClean="0"/>
              <a:t>    Estos están integrados por distintos cuerpos simpéis y admiten su segregación  deI todo sin perder sus condiciones originales</a:t>
            </a:r>
            <a:endParaRPr lang="es-MX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42852"/>
            <a:ext cx="8501122" cy="6429420"/>
          </a:xfrm>
        </p:spPr>
        <p:txBody>
          <a:bodyPr>
            <a:normAutofit/>
          </a:bodyPr>
          <a:lstStyle/>
          <a:p>
            <a:pPr algn="ctr"/>
            <a:r>
              <a:rPr lang="es-MX" sz="3600" b="1" u="sng" dirty="0" smtClean="0"/>
              <a:t>SIMBOLO</a:t>
            </a:r>
          </a:p>
          <a:p>
            <a:pPr algn="just">
              <a:buNone/>
            </a:pPr>
            <a:endParaRPr lang="es-MX" sz="3200" b="1" u="sng" dirty="0" smtClean="0"/>
          </a:p>
          <a:p>
            <a:pPr algn="just">
              <a:buNone/>
            </a:pPr>
            <a:r>
              <a:rPr lang="es-MX" sz="3200" dirty="0" smtClean="0"/>
              <a:t>    Utilizados para simplificar  Ia estructura  de Ios elementos químicos . EI símbolo  de un elemento  es Ia abreviatura  admitida para representarse ,se considera eI nombre Latino o griego y se representa por su primer Ietra mayúscula .</a:t>
            </a:r>
            <a:endParaRPr lang="es-MX" sz="3200" dirty="0"/>
          </a:p>
        </p:txBody>
      </p:sp>
      <p:pic>
        <p:nvPicPr>
          <p:cNvPr id="4" name="3 Imagen" descr="o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714884"/>
            <a:ext cx="4482213" cy="1643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214290"/>
            <a:ext cx="8215370" cy="6357982"/>
          </a:xfrm>
        </p:spPr>
        <p:txBody>
          <a:bodyPr>
            <a:normAutofit/>
          </a:bodyPr>
          <a:lstStyle/>
          <a:p>
            <a:pPr algn="ctr"/>
            <a:r>
              <a:rPr lang="es-MX" sz="3600" b="1" u="sng" dirty="0" smtClean="0"/>
              <a:t>FORMULAS</a:t>
            </a:r>
          </a:p>
          <a:p>
            <a:pPr algn="ctr"/>
            <a:endParaRPr lang="es-MX" sz="3600" b="1" u="sng" dirty="0" smtClean="0"/>
          </a:p>
          <a:p>
            <a:pPr algn="just">
              <a:buNone/>
            </a:pPr>
            <a:r>
              <a:rPr lang="es-MX" sz="3200" dirty="0" smtClean="0"/>
              <a:t>    Una </a:t>
            </a:r>
            <a:r>
              <a:rPr lang="es-MX" sz="3200" dirty="0" smtClean="0"/>
              <a:t>molécula </a:t>
            </a:r>
            <a:r>
              <a:rPr lang="es-MX" sz="3200" dirty="0" smtClean="0"/>
              <a:t>esta formada por una </a:t>
            </a:r>
            <a:r>
              <a:rPr lang="es-MX" sz="3200" dirty="0" smtClean="0"/>
              <a:t>agrupación </a:t>
            </a:r>
            <a:r>
              <a:rPr lang="es-MX" sz="3200" dirty="0" smtClean="0"/>
              <a:t>de </a:t>
            </a:r>
            <a:r>
              <a:rPr lang="es-MX" sz="3200" dirty="0" smtClean="0"/>
              <a:t>átomos </a:t>
            </a:r>
            <a:r>
              <a:rPr lang="es-MX" sz="3200" dirty="0" smtClean="0"/>
              <a:t>,esta se combina de taI manera  que Ios </a:t>
            </a:r>
            <a:r>
              <a:rPr lang="es-MX" sz="3200" dirty="0" smtClean="0"/>
              <a:t>símbolos </a:t>
            </a:r>
            <a:r>
              <a:rPr lang="es-MX" sz="3200" dirty="0" smtClean="0"/>
              <a:t>no expresen  soIo Ios </a:t>
            </a:r>
            <a:r>
              <a:rPr lang="es-MX" sz="3200" dirty="0" smtClean="0"/>
              <a:t>átomos </a:t>
            </a:r>
            <a:r>
              <a:rPr lang="es-MX" sz="3200" dirty="0" smtClean="0"/>
              <a:t>que forman si no </a:t>
            </a:r>
            <a:r>
              <a:rPr lang="es-MX" sz="3200" dirty="0" smtClean="0"/>
              <a:t>también </a:t>
            </a:r>
            <a:r>
              <a:rPr lang="es-MX" sz="3200" dirty="0" smtClean="0"/>
              <a:t>eI numero</a:t>
            </a:r>
            <a:endParaRPr lang="es-MX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191</TotalTime>
  <Words>259</Words>
  <Application>Microsoft Office PowerPoint</Application>
  <PresentationFormat>Presentación en pantalla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Metro</vt:lpstr>
      <vt:lpstr> CONCEPTUALIZACION bioquímica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CONCEPTUALIZACION</dc:title>
  <dc:creator>LIZ</dc:creator>
  <cp:lastModifiedBy>LIZ</cp:lastModifiedBy>
  <cp:revision>19</cp:revision>
  <dcterms:created xsi:type="dcterms:W3CDTF">2013-03-13T04:07:14Z</dcterms:created>
  <dcterms:modified xsi:type="dcterms:W3CDTF">2013-03-22T13:21:58Z</dcterms:modified>
</cp:coreProperties>
</file>